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04" r:id="rId2"/>
    <p:sldId id="315" r:id="rId3"/>
    <p:sldId id="322" r:id="rId4"/>
    <p:sldId id="323" r:id="rId5"/>
    <p:sldId id="325" r:id="rId6"/>
    <p:sldId id="327" r:id="rId7"/>
    <p:sldId id="308" r:id="rId8"/>
    <p:sldId id="309" r:id="rId9"/>
    <p:sldId id="310" r:id="rId10"/>
    <p:sldId id="328" r:id="rId11"/>
    <p:sldId id="329" r:id="rId12"/>
    <p:sldId id="33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427BBE8-0062-4FF7-8CB9-6C0DD76CF0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694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F69862-17D9-402A-BCE9-D22D9DDADEC5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04A738-4C0E-4CEC-8785-48ED5A59B27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C229A33-015B-4C3C-AD3A-0E465A3CE69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0" y="0"/>
            <a:ext cx="9144000" cy="139065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ndale Mono" pitchFamily="1" charset="0"/>
              <a:buNone/>
              <a:defRPr/>
            </a:pPr>
            <a:endParaRPr lang="en-US" altLang="en-US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1617663"/>
            <a:ext cx="495300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56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1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171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627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12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 descr="snake-on-tre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1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6" descr="2006-10-28_Python_in_60_Minutes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741363"/>
            <a:ext cx="541020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7"/>
          <p:cNvSpPr>
            <a:spLocks noChangeArrowheads="1"/>
          </p:cNvSpPr>
          <p:nvPr userDrawn="1"/>
        </p:nvSpPr>
        <p:spPr bwMode="auto">
          <a:xfrm>
            <a:off x="1981200" y="4191000"/>
            <a:ext cx="5562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7338" indent="-287338" eaLnBrk="0" hangingPunct="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538" indent="-287338" eaLnBrk="0" hangingPunct="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2000"/>
              </a:lnSpc>
              <a:spcBef>
                <a:spcPct val="20000"/>
              </a:spcBef>
              <a:buClr>
                <a:srgbClr val="808080"/>
              </a:buClr>
              <a:buSzPct val="60000"/>
              <a:defRPr/>
            </a:pPr>
            <a:endParaRPr kumimoji="0" lang="en-GB" altLang="en-US" sz="1600" smtClean="0">
              <a:latin typeface="Verdana" panose="020B0604030504040204" pitchFamily="34" charset="0"/>
            </a:endParaRP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9144000" cy="1600200"/>
          </a:xfrm>
        </p:spPr>
        <p:txBody>
          <a:bodyPr/>
          <a:lstStyle>
            <a:lvl1pPr>
              <a:defRPr sz="4400" b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86525"/>
            <a:ext cx="457200" cy="3810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575640-7C4A-41DC-9914-2870BE918B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62171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797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3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0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2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16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535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73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ndale Mono" pitchFamily="1" charset="0"/>
              <a:buNone/>
              <a:defRPr/>
            </a:pPr>
            <a:endParaRPr lang="en-US" altLang="en-US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686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1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432550"/>
            <a:ext cx="379413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2296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500"/>
              </a:spcBef>
              <a:defRPr/>
            </a:pPr>
            <a:fld id="{383E35FE-2E3F-4425-B9A2-6D83C334C789}" type="slidenum">
              <a:rPr lang="en-US" altLang="en-US" sz="1200" smtClean="0">
                <a:solidFill>
                  <a:srgbClr val="424242"/>
                </a:solidFill>
                <a:latin typeface="Verdana" pitchFamily="34" charset="0"/>
              </a:rPr>
              <a:pPr algn="r" eaLnBrk="1" hangingPunct="1">
                <a:spcBef>
                  <a:spcPts val="500"/>
                </a:spcBef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4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0"/>
            <a:ext cx="9144000" cy="1600200"/>
          </a:xfrm>
        </p:spPr>
        <p:txBody>
          <a:bodyPr/>
          <a:lstStyle/>
          <a:p>
            <a:pPr>
              <a:defRPr/>
            </a:pPr>
            <a:r>
              <a:rPr lang="en-US" altLang="en-US" sz="4000" dirty="0" smtClean="0">
                <a:solidFill>
                  <a:schemeClr val="tx1"/>
                </a:solidFill>
              </a:rPr>
              <a:t>Part-II</a:t>
            </a:r>
            <a:r>
              <a:rPr lang="en-US" altLang="en-US" sz="4000" dirty="0" smtClean="0">
                <a:solidFill>
                  <a:srgbClr val="FF0000"/>
                </a:solidFill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</a:rPr>
            </a:br>
            <a:r>
              <a:rPr lang="en-US" altLang="en-US" sz="4000" dirty="0" smtClean="0">
                <a:solidFill>
                  <a:srgbClr val="FF0000"/>
                </a:solidFill>
              </a:rPr>
              <a:t>Data Handling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71600" y="4267200"/>
            <a:ext cx="6400800" cy="76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altLang="en-US" b="1" kern="0" dirty="0" smtClean="0">
                <a:solidFill>
                  <a:srgbClr val="0070C0"/>
                </a:solidFill>
                <a:latin typeface="Monotype Corsiva" pitchFamily="66" charset="0"/>
              </a:rPr>
              <a:t>Prof. K. Adisesha</a:t>
            </a:r>
            <a:endParaRPr lang="en-US" altLang="en-US" sz="1000" b="1" u="sng" kern="0" dirty="0" smtClean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0" dirty="0" smtClean="0"/>
              <a:t>The for loop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 dirty="0" smtClean="0">
                <a:latin typeface="+mj-lt"/>
              </a:rPr>
              <a:t>for l</a:t>
            </a:r>
            <a:r>
              <a:rPr lang="en-US" altLang="en-US" sz="1800" dirty="0" smtClean="0"/>
              <a:t>oop: A for loop is used for iterating over a sequence (that is either a list, a tuple, a dictionary, a set, or a string).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800" dirty="0" smtClean="0"/>
              <a:t>Repeats a set of statements over a group of values.</a:t>
            </a:r>
          </a:p>
          <a:p>
            <a:pPr lvl="1">
              <a:lnSpc>
                <a:spcPct val="90000"/>
              </a:lnSpc>
              <a:defRPr/>
            </a:pPr>
            <a:endParaRPr lang="en-US" altLang="en-US" sz="700" dirty="0" smtClean="0"/>
          </a:p>
          <a:p>
            <a:pPr lvl="1">
              <a:defRPr/>
            </a:pPr>
            <a:r>
              <a:rPr lang="en-US" altLang="en-US" sz="1600" dirty="0" smtClean="0"/>
              <a:t>Syntax: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70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Courier New" panose="02070309020205020404" pitchFamily="49" charset="0"/>
              </a:rPr>
              <a:t>	for </a:t>
            </a:r>
            <a:r>
              <a:rPr lang="en-US" altLang="en-US" sz="1600" i="1" dirty="0" err="1" smtClean="0"/>
              <a:t>variableName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in </a:t>
            </a:r>
            <a:r>
              <a:rPr lang="en-US" altLang="en-US" sz="1600" i="1" dirty="0" err="1" smtClean="0"/>
              <a:t>groupOfValues</a:t>
            </a:r>
            <a:r>
              <a:rPr lang="en-US" altLang="en-US" sz="1600" dirty="0" smtClean="0">
                <a:latin typeface="Courier New" panose="02070309020205020404" pitchFamily="49" charset="0"/>
              </a:rPr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Courier New" panose="02070309020205020404" pitchFamily="49" charset="0"/>
              </a:rPr>
              <a:t>	    </a:t>
            </a:r>
            <a:r>
              <a:rPr lang="en-US" altLang="en-US" sz="1600" i="1" dirty="0" smtClean="0"/>
              <a:t>statements</a:t>
            </a:r>
            <a:endParaRPr lang="en-US" altLang="en-US" sz="1600" dirty="0" smtClean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800" dirty="0" smtClean="0"/>
          </a:p>
          <a:p>
            <a:pPr lvl="2">
              <a:lnSpc>
                <a:spcPct val="90000"/>
              </a:lnSpc>
              <a:defRPr/>
            </a:pPr>
            <a:r>
              <a:rPr lang="en-US" altLang="en-US" sz="1400" dirty="0" smtClean="0"/>
              <a:t>We indent the statements to be repeated with tabs or spaces.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 i="1" dirty="0" err="1" smtClean="0"/>
              <a:t>variableName</a:t>
            </a:r>
            <a:r>
              <a:rPr lang="en-US" altLang="en-US" sz="1400" dirty="0" smtClean="0"/>
              <a:t> gives a name to each value, so you can refer to it in the </a:t>
            </a:r>
            <a:r>
              <a:rPr lang="en-US" altLang="en-US" sz="1400" i="1" dirty="0" smtClean="0"/>
              <a:t>statements</a:t>
            </a:r>
            <a:r>
              <a:rPr lang="en-US" altLang="en-US" sz="1400" dirty="0" smtClean="0"/>
              <a:t>.</a:t>
            </a:r>
            <a:endParaRPr lang="en-US" altLang="en-US" sz="600" dirty="0" smtClean="0"/>
          </a:p>
          <a:p>
            <a:pPr lvl="2">
              <a:lnSpc>
                <a:spcPct val="90000"/>
              </a:lnSpc>
              <a:defRPr/>
            </a:pPr>
            <a:r>
              <a:rPr lang="en-US" altLang="en-US" sz="1400" i="1" dirty="0" err="1" smtClean="0"/>
              <a:t>groupOfValues</a:t>
            </a:r>
            <a:r>
              <a:rPr lang="en-US" altLang="en-US" sz="1400" dirty="0" smtClean="0"/>
              <a:t> can be a range of integers, specified with the </a:t>
            </a:r>
            <a:r>
              <a:rPr lang="en-US" altLang="en-US" sz="1400" dirty="0" smtClean="0">
                <a:latin typeface="Courier New" panose="02070309020205020404" pitchFamily="49" charset="0"/>
              </a:rPr>
              <a:t>range</a:t>
            </a:r>
            <a:r>
              <a:rPr lang="en-US" altLang="en-US" sz="1400" dirty="0" smtClean="0"/>
              <a:t> function.</a:t>
            </a:r>
          </a:p>
          <a:p>
            <a:pPr lvl="1">
              <a:lnSpc>
                <a:spcPct val="90000"/>
              </a:lnSpc>
              <a:defRPr/>
            </a:pPr>
            <a:endParaRPr lang="en-US" altLang="en-US" sz="16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sz="1600" dirty="0" smtClean="0"/>
              <a:t>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700" dirty="0" smtClean="0"/>
          </a:p>
          <a:p>
            <a:pPr lvl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	for x in range(1, 6):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Courier New" panose="02070309020205020404" pitchFamily="49" charset="0"/>
              </a:rPr>
              <a:t>	    print x, "squared is", x * x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/>
              <a:t>	Output: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Courier New" panose="02070309020205020404" pitchFamily="49" charset="0"/>
              </a:rPr>
              <a:t>	1 squared is 1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Courier New" panose="02070309020205020404" pitchFamily="49" charset="0"/>
              </a:rPr>
              <a:t>	2 squared is 4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Courier New" panose="02070309020205020404" pitchFamily="49" charset="0"/>
              </a:rPr>
              <a:t>	3 squared is 9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Courier New" panose="02070309020205020404" pitchFamily="49" charset="0"/>
              </a:rPr>
              <a:t>	4 squared is 16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Courier New" panose="02070309020205020404" pitchFamily="49" charset="0"/>
              </a:rPr>
              <a:t>	5 squared is 25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0" dirty="0" smtClean="0"/>
              <a:t>range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itchFamily="49" charset="0"/>
              </a:rPr>
              <a:t>range</a:t>
            </a:r>
            <a:r>
              <a:rPr lang="en-US" altLang="en-US" dirty="0" smtClean="0"/>
              <a:t> function specifies a range of integers: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 smtClean="0">
                <a:latin typeface="Courier New" pitchFamily="49" charset="0"/>
              </a:rPr>
              <a:t>range(</a:t>
            </a:r>
            <a:r>
              <a:rPr lang="en-US" altLang="en-US" sz="1800" i="1" dirty="0" smtClean="0"/>
              <a:t>start</a:t>
            </a:r>
            <a:r>
              <a:rPr lang="en-US" altLang="en-US" sz="1800" dirty="0" smtClean="0">
                <a:latin typeface="Courier New" pitchFamily="49" charset="0"/>
              </a:rPr>
              <a:t>, </a:t>
            </a:r>
            <a:r>
              <a:rPr lang="en-US" altLang="en-US" sz="1800" i="1" dirty="0" smtClean="0"/>
              <a:t>stop</a:t>
            </a:r>
            <a:r>
              <a:rPr lang="en-US" altLang="en-US" sz="1800" dirty="0" smtClean="0">
                <a:latin typeface="Courier New" pitchFamily="49" charset="0"/>
              </a:rPr>
              <a:t>)</a:t>
            </a:r>
            <a:r>
              <a:rPr lang="en-US" altLang="en-US" sz="1800" dirty="0" smtClean="0"/>
              <a:t> 	- the integers between </a:t>
            </a:r>
            <a:r>
              <a:rPr lang="en-US" altLang="en-US" sz="1800" i="1" dirty="0" smtClean="0"/>
              <a:t>start</a:t>
            </a:r>
            <a:r>
              <a:rPr lang="en-US" altLang="en-US" sz="1800" dirty="0" smtClean="0"/>
              <a:t> (inclusive)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		  and </a:t>
            </a:r>
            <a:r>
              <a:rPr lang="en-US" altLang="en-US" sz="1800" i="1" dirty="0" smtClean="0"/>
              <a:t>stop</a:t>
            </a:r>
            <a:r>
              <a:rPr lang="en-US" altLang="en-US" sz="1800" dirty="0" smtClean="0"/>
              <a:t> (exclusive)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altLang="en-US" sz="800" dirty="0" smtClean="0"/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It can also accept a third value specifying the change between values.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 smtClean="0">
                <a:latin typeface="Courier New" pitchFamily="49" charset="0"/>
              </a:rPr>
              <a:t>range(</a:t>
            </a:r>
            <a:r>
              <a:rPr lang="en-US" altLang="en-US" sz="1800" i="1" dirty="0" smtClean="0"/>
              <a:t>start</a:t>
            </a:r>
            <a:r>
              <a:rPr lang="en-US" altLang="en-US" sz="1800" dirty="0" smtClean="0">
                <a:latin typeface="Courier New" pitchFamily="49" charset="0"/>
              </a:rPr>
              <a:t>, </a:t>
            </a:r>
            <a:r>
              <a:rPr lang="en-US" altLang="en-US" sz="1800" i="1" dirty="0" smtClean="0"/>
              <a:t>stop</a:t>
            </a:r>
            <a:r>
              <a:rPr lang="en-US" altLang="en-US" sz="1800" i="1" dirty="0" smtClean="0">
                <a:latin typeface="Courier New" pitchFamily="49" charset="0"/>
              </a:rPr>
              <a:t>, </a:t>
            </a:r>
            <a:r>
              <a:rPr lang="en-US" altLang="en-US" sz="1800" i="1" dirty="0" smtClean="0"/>
              <a:t>step</a:t>
            </a:r>
            <a:r>
              <a:rPr lang="en-US" altLang="en-US" sz="1800" dirty="0" smtClean="0">
                <a:latin typeface="Courier New" pitchFamily="49" charset="0"/>
              </a:rPr>
              <a:t>)</a:t>
            </a:r>
            <a:r>
              <a:rPr lang="en-US" altLang="en-US" sz="1800" dirty="0" smtClean="0"/>
              <a:t> - the integers between </a:t>
            </a:r>
            <a:r>
              <a:rPr lang="en-US" altLang="en-US" sz="1800" i="1" dirty="0" smtClean="0"/>
              <a:t>start</a:t>
            </a:r>
            <a:r>
              <a:rPr lang="en-US" altLang="en-US" sz="1800" dirty="0" smtClean="0"/>
              <a:t> (inclusive)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				  and </a:t>
            </a:r>
            <a:r>
              <a:rPr lang="en-US" altLang="en-US" sz="1800" i="1" dirty="0" smtClean="0"/>
              <a:t>stop</a:t>
            </a:r>
            <a:r>
              <a:rPr lang="en-US" altLang="en-US" sz="1800" dirty="0" smtClean="0"/>
              <a:t> (exclusive) by </a:t>
            </a:r>
            <a:r>
              <a:rPr lang="en-US" altLang="en-US" sz="1800" i="1" dirty="0" smtClean="0"/>
              <a:t>step</a:t>
            </a:r>
          </a:p>
          <a:p>
            <a:pPr>
              <a:lnSpc>
                <a:spcPct val="90000"/>
              </a:lnSpc>
            </a:pPr>
            <a:endParaRPr lang="en-US" altLang="en-US" sz="800" dirty="0" smtClean="0"/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Example: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 smtClean="0"/>
              <a:t>	</a:t>
            </a:r>
            <a:r>
              <a:rPr lang="en-US" altLang="en-US" sz="2000" dirty="0" smtClean="0">
                <a:latin typeface="Courier New" pitchFamily="49" charset="0"/>
              </a:rPr>
              <a:t>for x in range(1, 10, 2):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 smtClean="0">
                <a:latin typeface="Courier New" pitchFamily="49" charset="0"/>
              </a:rPr>
              <a:t>	    print x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 smtClean="0">
                <a:latin typeface="Courier New" pitchFamily="49" charset="0"/>
              </a:rPr>
              <a:t>	print "Blastoff!"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en-US" sz="800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/>
              <a:t>	Output:</a:t>
            </a: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altLang="en-US" sz="2000" dirty="0" smtClean="0">
                <a:latin typeface="Courier New" pitchFamily="49" charset="0"/>
              </a:rPr>
              <a:t>	1 3 5 7 9</a:t>
            </a:r>
            <a:endParaRPr lang="en-US" altLang="en-US" dirty="0" smtClean="0">
              <a:latin typeface="Courier New" pitchFamily="49" charset="0"/>
            </a:endParaRPr>
          </a:p>
          <a:p>
            <a:pPr lvl="1">
              <a:lnSpc>
                <a:spcPct val="60000"/>
              </a:lnSpc>
              <a:buFont typeface="Wingdings" pitchFamily="2" charset="2"/>
              <a:buNone/>
            </a:pPr>
            <a:r>
              <a:rPr lang="en-US" altLang="en-US" dirty="0" smtClean="0">
                <a:latin typeface="Courier New" pitchFamily="49" charset="0"/>
              </a:rPr>
              <a:t>	Blastoff!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en-US" sz="8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0" dirty="0" smtClean="0"/>
              <a:t>The break </a:t>
            </a:r>
            <a:r>
              <a:rPr lang="en-US" altLang="en-US" sz="3600" b="0" dirty="0"/>
              <a:t>&amp; </a:t>
            </a:r>
            <a:r>
              <a:rPr lang="en-US" altLang="en-US" sz="3600" b="0" dirty="0" smtClean="0"/>
              <a:t>continue Statement</a:t>
            </a:r>
            <a:endParaRPr lang="en-US" altLang="en-US" sz="3600" b="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660232"/>
          </a:xfrm>
        </p:spPr>
        <p:txBody>
          <a:bodyPr/>
          <a:lstStyle/>
          <a:p>
            <a:r>
              <a:rPr lang="en-US" altLang="en-US" sz="2000" dirty="0" smtClean="0"/>
              <a:t>With the </a:t>
            </a:r>
            <a:r>
              <a:rPr lang="en-US" altLang="en-US" sz="2000" b="1" dirty="0" smtClean="0"/>
              <a:t>break</a:t>
            </a:r>
            <a:r>
              <a:rPr lang="en-US" altLang="en-US" sz="2000" dirty="0" smtClean="0"/>
              <a:t> statement we can stop the loop before it has looped through all the items</a:t>
            </a:r>
          </a:p>
          <a:p>
            <a:endParaRPr lang="en-US" altLang="en-US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dirty="0" smtClean="0">
              <a:latin typeface="Courier New" pitchFamily="49" charset="0"/>
            </a:endParaRP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304800" y="1727032"/>
            <a:ext cx="457200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>
              <a:spcBef>
                <a:spcPct val="20000"/>
              </a:spcBef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</a:rPr>
              <a:t>Example: </a:t>
            </a:r>
            <a:r>
              <a:rPr lang="en-US" altLang="en-US" sz="1400" dirty="0">
                <a:latin typeface="Arial" charset="0"/>
              </a:rPr>
              <a:t>Exit loop when x is “banana”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Arial" charset="0"/>
              </a:rPr>
              <a:t>fruits </a:t>
            </a:r>
            <a:r>
              <a:rPr lang="en-US" altLang="en-US" sz="1400" dirty="0">
                <a:latin typeface="Arial" charset="0"/>
              </a:rPr>
              <a:t>= ["apple", "banana", "cherry"]</a:t>
            </a:r>
            <a:r>
              <a:rPr lang="en-US" altLang="en-US" sz="1800" dirty="0">
                <a:latin typeface="Arial" charset="0"/>
              </a:rPr>
              <a:t/>
            </a:r>
            <a:br>
              <a:rPr lang="en-US" altLang="en-US" sz="1800" dirty="0">
                <a:latin typeface="Arial" charset="0"/>
              </a:rPr>
            </a:br>
            <a:r>
              <a:rPr lang="en-US" altLang="en-US" sz="1400" dirty="0">
                <a:latin typeface="Arial" charset="0"/>
              </a:rPr>
              <a:t>for x in fruits: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print(x)</a:t>
            </a:r>
            <a:br>
              <a:rPr lang="en-US" altLang="en-US" sz="1800" dirty="0">
                <a:latin typeface="Arial" charset="0"/>
              </a:rPr>
            </a:br>
            <a:r>
              <a:rPr lang="en-US" altLang="en-US" sz="1400" dirty="0">
                <a:latin typeface="Arial" charset="0"/>
              </a:rPr>
              <a:t>  if x == "banana":</a:t>
            </a:r>
            <a:r>
              <a:rPr lang="en-US" altLang="en-US" sz="1800" dirty="0">
                <a:latin typeface="Arial" charset="0"/>
              </a:rPr>
              <a:t/>
            </a:r>
            <a:br>
              <a:rPr lang="en-US" altLang="en-US" sz="1800" dirty="0">
                <a:latin typeface="Arial" charset="0"/>
              </a:rPr>
            </a:br>
            <a:r>
              <a:rPr lang="en-US" altLang="en-US" sz="1400" dirty="0">
                <a:latin typeface="Arial" charset="0"/>
              </a:rPr>
              <a:t>    </a:t>
            </a:r>
            <a:r>
              <a:rPr lang="en-US" altLang="en-US" sz="1400" dirty="0" smtClean="0">
                <a:latin typeface="Arial" charset="0"/>
              </a:rPr>
              <a:t>break</a:t>
            </a:r>
            <a:endParaRPr lang="en-US" altLang="en-US" sz="1800" dirty="0">
              <a:latin typeface="Arial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Courier New" pitchFamily="49" charset="0"/>
              </a:rPr>
              <a:t>Output</a:t>
            </a:r>
            <a:r>
              <a:rPr lang="en-US" altLang="en-US" sz="1800" b="1" dirty="0"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	</a:t>
            </a:r>
            <a:r>
              <a:rPr lang="en-US" altLang="en-US" sz="1400" dirty="0">
                <a:latin typeface="Arial" charset="0"/>
              </a:rPr>
              <a:t>apple</a:t>
            </a:r>
            <a:br>
              <a:rPr lang="en-US" altLang="en-US" sz="1400" dirty="0">
                <a:latin typeface="Arial" charset="0"/>
              </a:rPr>
            </a:br>
            <a:r>
              <a:rPr lang="en-US" altLang="en-US" sz="1400" dirty="0">
                <a:latin typeface="Arial" charset="0"/>
              </a:rPr>
              <a:t>       banana</a:t>
            </a:r>
            <a:endParaRPr lang="en-US" altLang="en-US" sz="1200" dirty="0">
              <a:latin typeface="Courier New" pitchFamily="49" charset="0"/>
            </a:endParaRPr>
          </a:p>
        </p:txBody>
      </p:sp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4857750" y="1456189"/>
            <a:ext cx="4572000" cy="228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>
              <a:spcBef>
                <a:spcPct val="20000"/>
              </a:spcBef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</a:rPr>
              <a:t>Example: Do not print banana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itchFamily="49" charset="0"/>
              </a:rPr>
              <a:t>	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charset="0"/>
              </a:rPr>
              <a:t>fruits = ["apple", "banana", "cherry"]</a:t>
            </a:r>
            <a:r>
              <a:rPr lang="en-US" altLang="en-US" sz="2000" dirty="0">
                <a:latin typeface="Arial" charset="0"/>
              </a:rPr>
              <a:t/>
            </a:r>
            <a:br>
              <a:rPr lang="en-US" altLang="en-US" sz="2000" dirty="0">
                <a:latin typeface="Arial" charset="0"/>
              </a:rPr>
            </a:br>
            <a:r>
              <a:rPr lang="en-US" altLang="en-US" sz="1600" dirty="0">
                <a:latin typeface="Arial" charset="0"/>
              </a:rPr>
              <a:t>for x in fruits:</a:t>
            </a:r>
            <a:r>
              <a:rPr lang="en-US" altLang="en-US" sz="2000" dirty="0">
                <a:latin typeface="Arial" charset="0"/>
              </a:rPr>
              <a:t/>
            </a:r>
            <a:br>
              <a:rPr lang="en-US" altLang="en-US" sz="2000" dirty="0">
                <a:latin typeface="Arial" charset="0"/>
              </a:rPr>
            </a:br>
            <a:r>
              <a:rPr lang="en-US" altLang="en-US" sz="1600" dirty="0">
                <a:latin typeface="Arial" charset="0"/>
              </a:rPr>
              <a:t>  if x == "banana":</a:t>
            </a:r>
            <a:r>
              <a:rPr lang="en-US" altLang="en-US" sz="2000" dirty="0">
                <a:latin typeface="Arial" charset="0"/>
              </a:rPr>
              <a:t/>
            </a:r>
            <a:br>
              <a:rPr lang="en-US" altLang="en-US" sz="2000" dirty="0">
                <a:latin typeface="Arial" charset="0"/>
              </a:rPr>
            </a:br>
            <a:r>
              <a:rPr lang="en-US" altLang="en-US" sz="1600" dirty="0">
                <a:latin typeface="Arial" charset="0"/>
              </a:rPr>
              <a:t>    break</a:t>
            </a:r>
            <a:r>
              <a:rPr lang="en-US" altLang="en-US" sz="2000" dirty="0">
                <a:latin typeface="Arial" charset="0"/>
              </a:rPr>
              <a:t/>
            </a:r>
            <a:br>
              <a:rPr lang="en-US" altLang="en-US" sz="2000" dirty="0">
                <a:latin typeface="Arial" charset="0"/>
              </a:rPr>
            </a:br>
            <a:r>
              <a:rPr lang="en-US" altLang="en-US" sz="1600" dirty="0">
                <a:latin typeface="Arial" charset="0"/>
              </a:rPr>
              <a:t>  print(x)</a:t>
            </a:r>
            <a:endParaRPr lang="en-US" altLang="en-US" sz="20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>
                <a:latin typeface="Courier New" pitchFamily="49" charset="0"/>
              </a:rPr>
              <a:t>	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urier New" pitchFamily="49" charset="0"/>
              </a:rPr>
              <a:t>Output</a:t>
            </a:r>
            <a:r>
              <a:rPr lang="en-US" altLang="en-US" sz="2000" b="1" dirty="0" smtClean="0">
                <a:latin typeface="Courier New" pitchFamily="49" charset="0"/>
              </a:rPr>
              <a:t>:</a:t>
            </a:r>
            <a:r>
              <a:rPr lang="en-US" altLang="en-US" sz="2000" dirty="0">
                <a:latin typeface="Courier New" pitchFamily="49" charset="0"/>
              </a:rPr>
              <a:t>	</a:t>
            </a:r>
            <a:r>
              <a:rPr lang="en-US" altLang="en-US" sz="1600" dirty="0">
                <a:latin typeface="Arial" charset="0"/>
              </a:rPr>
              <a:t>apple</a:t>
            </a:r>
            <a:r>
              <a:rPr lang="en-US" altLang="en-US" sz="1800" dirty="0">
                <a:latin typeface="Arial" charset="0"/>
              </a:rPr>
              <a:t/>
            </a:r>
            <a:br>
              <a:rPr lang="en-US" altLang="en-US" sz="1800" dirty="0">
                <a:latin typeface="Arial" charset="0"/>
              </a:rPr>
            </a:br>
            <a:r>
              <a:rPr lang="en-US" altLang="en-US" sz="1800" dirty="0">
                <a:latin typeface="Arial" charset="0"/>
              </a:rPr>
              <a:t>  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3592158"/>
            <a:ext cx="876299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With the </a:t>
            </a:r>
            <a:r>
              <a:rPr lang="en-US" sz="2000" b="1" dirty="0">
                <a:latin typeface="+mn-lt"/>
              </a:rPr>
              <a:t>continue</a:t>
            </a:r>
            <a:r>
              <a:rPr lang="en-US" sz="2000" dirty="0">
                <a:latin typeface="+mn-lt"/>
              </a:rPr>
              <a:t> statement we can stop the current iteration of the loop, and continue with the next</a:t>
            </a:r>
          </a:p>
          <a:p>
            <a:r>
              <a:rPr lang="en-US" dirty="0"/>
              <a:t>Example: </a:t>
            </a:r>
            <a:r>
              <a:rPr lang="en-US" sz="1600" dirty="0"/>
              <a:t>Do not print banana</a:t>
            </a:r>
          </a:p>
          <a:p>
            <a:r>
              <a:rPr lang="en-US" sz="1600" dirty="0" smtClean="0"/>
              <a:t>fruits </a:t>
            </a:r>
            <a:r>
              <a:rPr lang="en-US" sz="1600" dirty="0"/>
              <a:t>= ["apple", "banana", "cherry"]</a:t>
            </a:r>
            <a:br>
              <a:rPr lang="en-US" sz="1600" dirty="0"/>
            </a:br>
            <a:r>
              <a:rPr lang="en-US" sz="1600" dirty="0"/>
              <a:t>for x in fruits:</a:t>
            </a:r>
            <a:br>
              <a:rPr lang="en-US" sz="1600" dirty="0"/>
            </a:br>
            <a:r>
              <a:rPr lang="en-US" sz="1600" dirty="0"/>
              <a:t>  if x == "banana":</a:t>
            </a:r>
            <a:br>
              <a:rPr lang="en-US" sz="1600" dirty="0"/>
            </a:br>
            <a:r>
              <a:rPr lang="en-US" sz="1600" dirty="0"/>
              <a:t>    continue</a:t>
            </a:r>
            <a:br>
              <a:rPr lang="en-US" sz="1600" dirty="0"/>
            </a:br>
            <a:r>
              <a:rPr lang="en-US" sz="1600" dirty="0"/>
              <a:t>  print(x)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Output</a:t>
            </a:r>
            <a:r>
              <a:rPr lang="en-US" sz="1600" dirty="0" smtClean="0"/>
              <a:t>:	apple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600" dirty="0" smtClean="0"/>
              <a:t>cherry</a:t>
            </a:r>
            <a:endParaRPr lang="en-US" sz="16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 smtClean="0"/>
              <a:t>Data Types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 Type specifies which type of value a variable can store. type() function is used to determine a variable 's type in Python.</a:t>
            </a:r>
          </a:p>
          <a:p>
            <a:pPr algn="just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Various data types supported by Python programs are:</a:t>
            </a:r>
          </a:p>
          <a:p>
            <a:endParaRPr lang="en-US" altLang="en-US" sz="1600" dirty="0" smtClean="0">
              <a:latin typeface="Courier New" pitchFamily="49" charset="0"/>
            </a:endParaRPr>
          </a:p>
        </p:txBody>
      </p:sp>
      <p:pic>
        <p:nvPicPr>
          <p:cNvPr id="614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0" y="2982688"/>
            <a:ext cx="4974771" cy="27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124200"/>
            <a:ext cx="4876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Data Types In Python</a:t>
            </a:r>
          </a:p>
          <a:p>
            <a:pPr marL="400050" lvl="1" indent="0">
              <a:buFontTx/>
              <a:buNone/>
              <a:defRPr/>
            </a:pPr>
            <a:r>
              <a:rPr lang="en-US" sz="2000" dirty="0"/>
              <a:t>1. Number</a:t>
            </a:r>
          </a:p>
          <a:p>
            <a:pPr marL="400050" lvl="1" indent="0">
              <a:buFontTx/>
              <a:buNone/>
              <a:defRPr/>
            </a:pPr>
            <a:r>
              <a:rPr lang="en-US" sz="2000" dirty="0"/>
              <a:t>2. String</a:t>
            </a:r>
          </a:p>
          <a:p>
            <a:pPr marL="400050" lvl="1" indent="0">
              <a:buFontTx/>
              <a:buNone/>
              <a:defRPr/>
            </a:pPr>
            <a:r>
              <a:rPr lang="en-US" sz="2000" dirty="0"/>
              <a:t>3. Boolean</a:t>
            </a:r>
          </a:p>
          <a:p>
            <a:pPr marL="400050" lvl="1" indent="0">
              <a:buFontTx/>
              <a:buNone/>
              <a:defRPr/>
            </a:pPr>
            <a:r>
              <a:rPr lang="en-US" sz="2000" dirty="0"/>
              <a:t>4. List</a:t>
            </a:r>
          </a:p>
          <a:p>
            <a:pPr marL="400050" lvl="1" indent="0">
              <a:buFontTx/>
              <a:buNone/>
              <a:defRPr/>
            </a:pPr>
            <a:r>
              <a:rPr lang="en-US" sz="2000" dirty="0"/>
              <a:t>5. Tuple</a:t>
            </a:r>
          </a:p>
          <a:p>
            <a:pPr marL="400050" lvl="1" indent="0">
              <a:buFontTx/>
              <a:buNone/>
              <a:defRPr/>
            </a:pPr>
            <a:r>
              <a:rPr lang="en-US" sz="2000" dirty="0"/>
              <a:t>6. Dictionary</a:t>
            </a: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 smtClean="0"/>
              <a:t>Data Types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251" y="1219200"/>
            <a:ext cx="7804150" cy="4953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 Python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used to store numeric values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Python has three numeric types:</a:t>
            </a: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Integers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  <a:p>
            <a:pPr lvl="1" indent="-342900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b = -101.4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  <a:p>
            <a:pPr lvl="1"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Example: b=complex(101,23)</a:t>
            </a:r>
          </a:p>
          <a:p>
            <a:pPr lvl="1"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Output :-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101+23j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 smtClean="0"/>
              <a:t>Data Types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2971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String </a:t>
            </a:r>
            <a:r>
              <a:rPr lang="en-US" b="1" dirty="0"/>
              <a:t>In Python</a:t>
            </a:r>
            <a:endParaRPr lang="en-US" dirty="0"/>
          </a:p>
          <a:p>
            <a:pPr>
              <a:defRPr/>
            </a:pPr>
            <a:r>
              <a:rPr lang="en-US" sz="2000" dirty="0" smtClean="0"/>
              <a:t>A string is a sequence of characters. In python we can create string using single(‘ ')or double quotes (“ "). Both are same in python</a:t>
            </a:r>
            <a:r>
              <a:rPr lang="en-US" sz="2000" dirty="0"/>
              <a:t>.</a:t>
            </a:r>
          </a:p>
          <a:p>
            <a:pPr>
              <a:defRPr/>
            </a:pPr>
            <a:r>
              <a:rPr lang="en-US" sz="2000" dirty="0" smtClean="0"/>
              <a:t>Example</a:t>
            </a:r>
            <a:endParaRPr lang="en-US" sz="2000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 err="1" smtClean="0"/>
              <a:t>str</a:t>
            </a:r>
            <a:r>
              <a:rPr lang="en-US" sz="1800" dirty="0"/>
              <a:t>=</a:t>
            </a:r>
            <a:r>
              <a:rPr lang="en-US" sz="1800" dirty="0" smtClean="0"/>
              <a:t>'computer science</a:t>
            </a:r>
            <a:r>
              <a:rPr lang="en-US" sz="1800" dirty="0"/>
              <a:t>'</a:t>
            </a:r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/>
              <a:t>print('</a:t>
            </a:r>
            <a:r>
              <a:rPr lang="en-US" sz="1800" dirty="0" err="1"/>
              <a:t>str</a:t>
            </a:r>
            <a:r>
              <a:rPr lang="en-US" sz="1800" dirty="0"/>
              <a:t>-',</a:t>
            </a:r>
            <a:r>
              <a:rPr lang="en-US" sz="1800" dirty="0" err="1"/>
              <a:t>str</a:t>
            </a:r>
            <a:r>
              <a:rPr lang="en-US" sz="1800" dirty="0" smtClean="0"/>
              <a:t>) #print string</a:t>
            </a:r>
            <a:endParaRPr lang="en-US" sz="1800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/>
              <a:t>print('</a:t>
            </a:r>
            <a:r>
              <a:rPr lang="en-US" sz="1800" dirty="0" err="1"/>
              <a:t>str</a:t>
            </a:r>
            <a:r>
              <a:rPr lang="en-US" sz="1800" dirty="0"/>
              <a:t>[0]-',</a:t>
            </a:r>
            <a:r>
              <a:rPr lang="en-US" sz="1800" dirty="0" err="1"/>
              <a:t>str</a:t>
            </a:r>
            <a:r>
              <a:rPr lang="en-US" sz="1800" dirty="0"/>
              <a:t>[0</a:t>
            </a:r>
            <a:r>
              <a:rPr lang="en-US" sz="1800" dirty="0" smtClean="0"/>
              <a:t>]) #print first char</a:t>
            </a:r>
            <a:endParaRPr lang="en-US" sz="1800" dirty="0"/>
          </a:p>
          <a:p>
            <a:pPr marL="400050" lvl="1" indent="0">
              <a:buFont typeface="Wingdings" pitchFamily="2" charset="2"/>
              <a:buNone/>
              <a:defRPr/>
            </a:pPr>
            <a:r>
              <a:rPr lang="en-US" sz="1800" dirty="0"/>
              <a:t>print('</a:t>
            </a:r>
            <a:r>
              <a:rPr lang="en-US" sz="1800" dirty="0" err="1"/>
              <a:t>str</a:t>
            </a:r>
            <a:r>
              <a:rPr lang="en-US" sz="1800" dirty="0"/>
              <a:t>[1:3</a:t>
            </a:r>
            <a:r>
              <a:rPr lang="en-US" sz="1800" dirty="0" smtClean="0"/>
              <a:t>]-,</a:t>
            </a:r>
            <a:r>
              <a:rPr lang="en-US" sz="1800" dirty="0" err="1"/>
              <a:t>str</a:t>
            </a:r>
            <a:r>
              <a:rPr lang="en-US" sz="1800" dirty="0"/>
              <a:t>[1:3</a:t>
            </a:r>
            <a:r>
              <a:rPr lang="en-US" sz="1800" dirty="0" smtClean="0"/>
              <a:t>]) #print string from position 1 to 3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2034" y="41148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b="1" dirty="0">
                <a:latin typeface="+mn-lt"/>
              </a:rPr>
              <a:t>Boolean In Python</a:t>
            </a: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It is used to store two possible values either true or false</a:t>
            </a:r>
          </a:p>
          <a:p>
            <a:pPr>
              <a:defRPr/>
            </a:pPr>
            <a:r>
              <a:rPr lang="en-US" dirty="0">
                <a:latin typeface="+mn-lt"/>
              </a:rPr>
              <a:t>Example</a:t>
            </a:r>
          </a:p>
          <a:p>
            <a:pPr lvl="1">
              <a:defRPr/>
            </a:pPr>
            <a:r>
              <a:rPr lang="en-US" dirty="0" err="1">
                <a:latin typeface="+mn-lt"/>
              </a:rPr>
              <a:t>str</a:t>
            </a:r>
            <a:r>
              <a:rPr lang="en-US" dirty="0">
                <a:latin typeface="+mn-lt"/>
              </a:rPr>
              <a:t>="</a:t>
            </a:r>
            <a:r>
              <a:rPr lang="en-US" dirty="0" err="1">
                <a:latin typeface="+mn-lt"/>
              </a:rPr>
              <a:t>compsc</a:t>
            </a:r>
            <a:r>
              <a:rPr lang="en-US" dirty="0">
                <a:latin typeface="+mn-lt"/>
              </a:rPr>
              <a:t>"</a:t>
            </a:r>
          </a:p>
          <a:p>
            <a:pPr lvl="1">
              <a:defRPr/>
            </a:pPr>
            <a:r>
              <a:rPr lang="en-US" dirty="0">
                <a:latin typeface="+mn-lt"/>
              </a:rPr>
              <a:t>b=</a:t>
            </a:r>
            <a:r>
              <a:rPr lang="en-US" dirty="0" err="1">
                <a:latin typeface="+mn-lt"/>
              </a:rPr>
              <a:t>str.isupper</a:t>
            </a:r>
            <a:r>
              <a:rPr lang="en-US" dirty="0">
                <a:latin typeface="+mn-lt"/>
              </a:rPr>
              <a:t>()	#test if string contain uppercase</a:t>
            </a:r>
          </a:p>
          <a:p>
            <a:pPr lvl="1">
              <a:defRPr/>
            </a:pPr>
            <a:r>
              <a:rPr lang="en-US" dirty="0">
                <a:latin typeface="+mn-lt"/>
              </a:rPr>
              <a:t>print(b)</a:t>
            </a:r>
          </a:p>
          <a:p>
            <a:pPr>
              <a:defRPr/>
            </a:pPr>
            <a:r>
              <a:rPr lang="en-US" b="1" dirty="0">
                <a:latin typeface="+mn-lt"/>
              </a:rPr>
              <a:t>Output</a:t>
            </a:r>
            <a:endParaRPr lang="en-US" dirty="0">
              <a:latin typeface="+mn-lt"/>
            </a:endParaRPr>
          </a:p>
          <a:p>
            <a:pPr lvl="1">
              <a:defRPr/>
            </a:pPr>
            <a:r>
              <a:rPr lang="en-US" dirty="0">
                <a:latin typeface="+mn-lt"/>
              </a:rPr>
              <a:t>False</a:t>
            </a:r>
            <a:endParaRPr lang="en-US" altLang="en-US" dirty="0"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 smtClean="0"/>
              <a:t>Data Types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1112838"/>
            <a:ext cx="8607425" cy="26971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b="1" dirty="0" smtClean="0"/>
              <a:t>List </a:t>
            </a:r>
            <a:r>
              <a:rPr lang="en-US" b="1" dirty="0"/>
              <a:t>In Python</a:t>
            </a:r>
            <a:endParaRPr lang="en-US" dirty="0"/>
          </a:p>
          <a:p>
            <a:pPr>
              <a:defRPr/>
            </a:pPr>
            <a:r>
              <a:rPr lang="en-US" sz="2000" dirty="0"/>
              <a:t>List are collections of items and each item has its own index value</a:t>
            </a:r>
            <a:r>
              <a:rPr lang="en-US" sz="20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en-US" b="1" dirty="0" smtClean="0"/>
              <a:t>Tuple In Python</a:t>
            </a:r>
            <a:endParaRPr lang="en-US" dirty="0"/>
          </a:p>
          <a:p>
            <a:pPr>
              <a:defRPr/>
            </a:pPr>
            <a:r>
              <a:rPr lang="en-US" sz="2000" dirty="0" smtClean="0"/>
              <a:t>List and tuple, both are same except, a list is mutable python objects and tuple is immutable Python objects. </a:t>
            </a:r>
          </a:p>
          <a:p>
            <a:pPr>
              <a:defRPr/>
            </a:pPr>
            <a:r>
              <a:rPr lang="en-US" sz="2000" dirty="0" smtClean="0"/>
              <a:t>Immutable Python objects mean you can not modify the content so a tuple once it is assigned.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455023" y="3810000"/>
            <a:ext cx="8077200" cy="2031325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panose="020B0604020202020204" pitchFamily="34" charset="0"/>
              </a:rPr>
              <a:t>Example of List:</a:t>
            </a:r>
          </a:p>
          <a:p>
            <a:pPr marL="400050" lvl="1" eaLnBrk="1" hangingPunct="1">
              <a:defRPr/>
            </a:pPr>
            <a:r>
              <a:rPr lang="en-US" dirty="0">
                <a:latin typeface="Arial" panose="020B0604020202020204" pitchFamily="34" charset="0"/>
              </a:rPr>
              <a:t>list=[6,9]</a:t>
            </a:r>
          </a:p>
          <a:p>
            <a:pPr marL="400050" lvl="1" eaLnBrk="1" hangingPunct="1">
              <a:defRPr/>
            </a:pPr>
            <a:r>
              <a:rPr lang="en-US" dirty="0">
                <a:latin typeface="Arial" panose="020B0604020202020204" pitchFamily="34" charset="0"/>
              </a:rPr>
              <a:t>list[0]=55</a:t>
            </a:r>
          </a:p>
          <a:p>
            <a:pPr marL="400050" lvl="1" eaLnBrk="1" hangingPunct="1">
              <a:defRPr/>
            </a:pPr>
            <a:r>
              <a:rPr lang="en-US" dirty="0">
                <a:latin typeface="Arial" panose="020B0604020202020204" pitchFamily="34" charset="0"/>
              </a:rPr>
              <a:t>print(list[0])</a:t>
            </a:r>
          </a:p>
          <a:p>
            <a:pPr marL="400050" lvl="1" eaLnBrk="1" hangingPunct="1">
              <a:defRPr/>
            </a:pPr>
            <a:r>
              <a:rPr lang="en-US" dirty="0">
                <a:latin typeface="Arial" panose="020B0604020202020204" pitchFamily="34" charset="0"/>
              </a:rPr>
              <a:t>print(list[1])</a:t>
            </a:r>
          </a:p>
          <a:p>
            <a:pPr eaLnBrk="1" hangingPunct="1">
              <a:defRPr/>
            </a:pPr>
            <a:r>
              <a:rPr lang="en-US" b="1" dirty="0">
                <a:latin typeface="Arial" panose="020B0604020202020204" pitchFamily="34" charset="0"/>
              </a:rPr>
              <a:t>OUTPUT</a:t>
            </a:r>
            <a:endParaRPr lang="en-US" dirty="0">
              <a:latin typeface="Arial" panose="020B0604020202020204" pitchFamily="34" charset="0"/>
            </a:endParaRPr>
          </a:p>
          <a:p>
            <a:pPr marL="400050" lvl="1" eaLnBrk="1" hangingPunct="1">
              <a:defRPr/>
            </a:pPr>
            <a:r>
              <a:rPr lang="en-US" dirty="0">
                <a:latin typeface="Arial" panose="020B0604020202020204" pitchFamily="34" charset="0"/>
              </a:rPr>
              <a:t>55, 9</a:t>
            </a:r>
          </a:p>
          <a:p>
            <a:pPr marL="400050" lvl="1" eaLnBrk="1" hangingPunct="1"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4191000" y="3810000"/>
            <a:ext cx="45720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charset="0"/>
              </a:rPr>
              <a:t>Example of tuple</a:t>
            </a:r>
            <a:endParaRPr lang="en-US" altLang="en-US" sz="18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Arial" charset="0"/>
              </a:rPr>
              <a:t>tup</a:t>
            </a:r>
            <a:r>
              <a:rPr lang="en-US" altLang="en-US" sz="1800" dirty="0">
                <a:latin typeface="Arial" charset="0"/>
              </a:rPr>
              <a:t>=(66,99)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Arial" charset="0"/>
              </a:rPr>
              <a:t>Tup</a:t>
            </a:r>
            <a:r>
              <a:rPr lang="en-US" altLang="en-US" sz="1800" dirty="0">
                <a:latin typeface="Arial" charset="0"/>
              </a:rPr>
              <a:t>[0]=3 # error message will be displayed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print(</a:t>
            </a:r>
            <a:r>
              <a:rPr lang="en-US" altLang="en-US" sz="1800" dirty="0" err="1">
                <a:latin typeface="Arial" charset="0"/>
              </a:rPr>
              <a:t>tup</a:t>
            </a:r>
            <a:r>
              <a:rPr lang="en-US" altLang="en-US" sz="1800" dirty="0">
                <a:latin typeface="Arial" charset="0"/>
              </a:rPr>
              <a:t>[0])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print(</a:t>
            </a:r>
            <a:r>
              <a:rPr lang="en-US" altLang="en-US" sz="1800" dirty="0" err="1">
                <a:latin typeface="Arial" charset="0"/>
              </a:rPr>
              <a:t>tup</a:t>
            </a:r>
            <a:r>
              <a:rPr lang="en-US" altLang="en-US" sz="1800" dirty="0">
                <a:latin typeface="Arial" charset="0"/>
              </a:rPr>
              <a:t>[1])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 smtClean="0"/>
              <a:t>Data Types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4624388"/>
          </a:xfrm>
        </p:spPr>
        <p:txBody>
          <a:bodyPr/>
          <a:lstStyle/>
          <a:p>
            <a:r>
              <a:rPr lang="en-US" altLang="en-US" b="1" dirty="0" smtClean="0"/>
              <a:t>Dictionary In Python</a:t>
            </a:r>
            <a:endParaRPr lang="en-US" altLang="en-US" dirty="0" smtClean="0"/>
          </a:p>
          <a:p>
            <a:r>
              <a:rPr lang="en-US" altLang="en-US" sz="2000" dirty="0" smtClean="0"/>
              <a:t>It is an unordered collection of items and each item consist of a key and a value.</a:t>
            </a:r>
          </a:p>
          <a:p>
            <a:r>
              <a:rPr lang="en-US" altLang="en-US" sz="2000" dirty="0" smtClean="0"/>
              <a:t>Example: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000" dirty="0" err="1" smtClean="0"/>
              <a:t>dict</a:t>
            </a:r>
            <a:r>
              <a:rPr lang="en-US" altLang="en-US" sz="2000" dirty="0" smtClean="0"/>
              <a:t>= {'Subject': 'comp </a:t>
            </a:r>
            <a:r>
              <a:rPr lang="en-US" altLang="en-US" sz="2000" dirty="0" err="1" smtClean="0"/>
              <a:t>sc</a:t>
            </a:r>
            <a:r>
              <a:rPr lang="en-US" altLang="en-US" sz="2000" dirty="0" smtClean="0"/>
              <a:t>', 'class': '11'}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000" dirty="0" smtClean="0"/>
              <a:t>print(</a:t>
            </a:r>
            <a:r>
              <a:rPr lang="en-US" altLang="en-US" sz="2000" dirty="0" err="1" smtClean="0"/>
              <a:t>dict</a:t>
            </a:r>
            <a:r>
              <a:rPr lang="en-US" altLang="en-US" sz="2000" dirty="0" smtClean="0"/>
              <a:t>)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000" dirty="0" smtClean="0"/>
              <a:t>print ("Subject : ", </a:t>
            </a:r>
            <a:r>
              <a:rPr lang="en-US" altLang="en-US" sz="2000" dirty="0" err="1" smtClean="0"/>
              <a:t>dict</a:t>
            </a:r>
            <a:r>
              <a:rPr lang="en-US" altLang="en-US" sz="2000" dirty="0" smtClean="0"/>
              <a:t>['Subject']) 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000" dirty="0" smtClean="0"/>
              <a:t>print ("class : ", </a:t>
            </a:r>
            <a:r>
              <a:rPr lang="en-US" altLang="en-US" sz="2000" dirty="0" err="1" smtClean="0"/>
              <a:t>dict.get</a:t>
            </a:r>
            <a:r>
              <a:rPr lang="en-US" altLang="en-US" sz="2000" dirty="0" smtClean="0"/>
              <a:t>('class'))</a:t>
            </a:r>
          </a:p>
          <a:p>
            <a:r>
              <a:rPr lang="en-US" altLang="en-US" b="1" dirty="0" smtClean="0"/>
              <a:t>Output</a:t>
            </a:r>
            <a:endParaRPr lang="en-US" altLang="en-US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000" dirty="0" smtClean="0"/>
              <a:t>{'Subject': 'comp </a:t>
            </a:r>
            <a:r>
              <a:rPr lang="en-US" altLang="en-US" sz="2000" dirty="0" err="1" smtClean="0"/>
              <a:t>sc</a:t>
            </a:r>
            <a:r>
              <a:rPr lang="en-US" altLang="en-US" sz="2000" dirty="0" smtClean="0"/>
              <a:t>', 'class': '11'}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000" dirty="0" smtClean="0"/>
              <a:t>Subject : comp </a:t>
            </a:r>
            <a:r>
              <a:rPr lang="en-US" altLang="en-US" sz="2000" dirty="0" err="1" smtClean="0"/>
              <a:t>sc</a:t>
            </a:r>
            <a:endParaRPr lang="en-US" altLang="en-US" sz="20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en-US" sz="2000" dirty="0" smtClean="0"/>
              <a:t>class : 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0" dirty="0" smtClean="0"/>
              <a:t>if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>
                <a:latin typeface="Courier New" pitchFamily="49" charset="0"/>
              </a:rPr>
              <a:t>if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statement: </a:t>
            </a:r>
            <a:r>
              <a:rPr lang="en-US" altLang="en-US" sz="2000" dirty="0" smtClean="0"/>
              <a:t>Executes a group of statements only if a certain condition is true.  Otherwise, the statements are skipped.</a:t>
            </a:r>
          </a:p>
          <a:p>
            <a:pPr lvl="1">
              <a:lnSpc>
                <a:spcPct val="80000"/>
              </a:lnSpc>
            </a:pPr>
            <a:endParaRPr lang="en-US" altLang="en-US" sz="700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Syntax: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itchFamily="49" charset="0"/>
              </a:rPr>
              <a:t>if </a:t>
            </a:r>
            <a:r>
              <a:rPr lang="en-US" altLang="en-US" i="1" dirty="0" smtClean="0"/>
              <a:t>condition</a:t>
            </a:r>
            <a:r>
              <a:rPr lang="en-US" altLang="en-US" dirty="0" smtClean="0"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>
                <a:latin typeface="Courier New" pitchFamily="49" charset="0"/>
              </a:rPr>
              <a:t>	    </a:t>
            </a:r>
            <a:r>
              <a:rPr lang="en-US" altLang="en-US" i="1" dirty="0" smtClean="0"/>
              <a:t>statements</a:t>
            </a:r>
            <a:endParaRPr lang="en-US" altLang="en-US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</a:pPr>
            <a:endParaRPr lang="en-US" altLang="en-US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 smtClean="0"/>
              <a:t>Example: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dirty="0" smtClean="0"/>
              <a:t>	</a:t>
            </a:r>
            <a:r>
              <a:rPr lang="en-US" altLang="en-US" sz="1700" dirty="0" err="1" smtClean="0">
                <a:latin typeface="Courier New" pitchFamily="49" charset="0"/>
              </a:rPr>
              <a:t>gpa</a:t>
            </a:r>
            <a:r>
              <a:rPr lang="en-US" altLang="en-US" sz="1700" dirty="0" smtClean="0">
                <a:latin typeface="Courier New" pitchFamily="49" charset="0"/>
              </a:rPr>
              <a:t> = 3.4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b="1" dirty="0" smtClean="0">
                <a:latin typeface="Courier New" pitchFamily="49" charset="0"/>
              </a:rPr>
              <a:t>	if </a:t>
            </a:r>
            <a:r>
              <a:rPr lang="en-US" altLang="en-US" sz="1700" b="1" dirty="0" err="1" smtClean="0">
                <a:latin typeface="Courier New" pitchFamily="49" charset="0"/>
              </a:rPr>
              <a:t>gpa</a:t>
            </a:r>
            <a:r>
              <a:rPr lang="en-US" altLang="en-US" sz="1700" b="1" dirty="0" smtClean="0">
                <a:latin typeface="Courier New" pitchFamily="49" charset="0"/>
              </a:rPr>
              <a:t> &gt; 2.0: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dirty="0" smtClean="0">
                <a:latin typeface="Courier New" pitchFamily="49" charset="0"/>
              </a:rPr>
              <a:t>	    print "Your application is accepted."</a:t>
            </a:r>
          </a:p>
        </p:txBody>
      </p:sp>
      <p:pic>
        <p:nvPicPr>
          <p:cNvPr id="15364" name="Picture 4" descr="if_statemen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2286000"/>
            <a:ext cx="21510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nested_if_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4495800"/>
            <a:ext cx="2149164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0" dirty="0" smtClean="0"/>
              <a:t>if/else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13018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b="1" dirty="0" smtClean="0">
                <a:latin typeface="Courier New" pitchFamily="49" charset="0"/>
              </a:rPr>
              <a:t>if/else</a:t>
            </a:r>
            <a:r>
              <a:rPr lang="en-US" altLang="en-US" sz="1800" b="1" dirty="0" smtClean="0"/>
              <a:t> </a:t>
            </a:r>
            <a:r>
              <a:rPr lang="en-US" altLang="en-US" sz="1800" dirty="0" smtClean="0"/>
              <a:t>statement: Executes one block of statements if a certain condition is True, and a second block of statements if it is False.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Syntax: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/>
              <a:t>	</a:t>
            </a:r>
            <a:r>
              <a:rPr lang="en-US" altLang="en-US" sz="1600" dirty="0" smtClean="0">
                <a:latin typeface="Courier New" pitchFamily="49" charset="0"/>
              </a:rPr>
              <a:t>if </a:t>
            </a:r>
            <a:r>
              <a:rPr lang="en-US" altLang="en-US" sz="1600" i="1" dirty="0" smtClean="0"/>
              <a:t>condition</a:t>
            </a:r>
            <a:r>
              <a:rPr lang="en-US" altLang="en-US" sz="1600" dirty="0" smtClean="0"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latin typeface="Courier New" pitchFamily="49" charset="0"/>
              </a:rPr>
              <a:t>	    </a:t>
            </a:r>
            <a:r>
              <a:rPr lang="en-US" altLang="en-US" sz="1600" i="1" dirty="0" smtClean="0"/>
              <a:t>statements</a:t>
            </a:r>
            <a:endParaRPr lang="en-US" altLang="en-US" sz="16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latin typeface="Courier New" pitchFamily="49" charset="0"/>
              </a:rPr>
              <a:t>	else: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latin typeface="Courier New" pitchFamily="49" charset="0"/>
              </a:rPr>
              <a:t>	    </a:t>
            </a:r>
            <a:r>
              <a:rPr lang="en-US" altLang="en-US" sz="1600" i="1" dirty="0" smtClean="0"/>
              <a:t>statements</a:t>
            </a:r>
            <a:endParaRPr lang="en-US" altLang="en-US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Example: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 smtClean="0"/>
              <a:t>	</a:t>
            </a:r>
            <a:r>
              <a:rPr lang="en-US" altLang="en-US" sz="1500" dirty="0" err="1" smtClean="0">
                <a:latin typeface="Courier New" pitchFamily="49" charset="0"/>
              </a:rPr>
              <a:t>gpa</a:t>
            </a:r>
            <a:r>
              <a:rPr lang="en-US" altLang="en-US" sz="1500" dirty="0" smtClean="0">
                <a:latin typeface="Courier New" pitchFamily="49" charset="0"/>
              </a:rPr>
              <a:t> = 1.4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b="1" dirty="0" smtClean="0">
                <a:latin typeface="Courier New" pitchFamily="49" charset="0"/>
              </a:rPr>
              <a:t>	if </a:t>
            </a:r>
            <a:r>
              <a:rPr lang="en-US" altLang="en-US" sz="1500" b="1" dirty="0" err="1" smtClean="0">
                <a:latin typeface="Courier New" pitchFamily="49" charset="0"/>
              </a:rPr>
              <a:t>gpa</a:t>
            </a:r>
            <a:r>
              <a:rPr lang="en-US" altLang="en-US" sz="1500" b="1" dirty="0" smtClean="0">
                <a:latin typeface="Courier New" pitchFamily="49" charset="0"/>
              </a:rPr>
              <a:t> &gt; 2.0: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b="1" dirty="0" smtClean="0">
                <a:latin typeface="Courier New" pitchFamily="49" charset="0"/>
              </a:rPr>
              <a:t>	    </a:t>
            </a:r>
            <a:r>
              <a:rPr lang="en-US" altLang="en-US" sz="1500" dirty="0" smtClean="0">
                <a:latin typeface="Courier New" pitchFamily="49" charset="0"/>
              </a:rPr>
              <a:t>print "Welcome to University!"</a:t>
            </a:r>
            <a:endParaRPr lang="en-US" altLang="en-US" sz="15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b="1" dirty="0" smtClean="0">
                <a:latin typeface="Courier New" pitchFamily="49" charset="0"/>
              </a:rPr>
              <a:t>	else: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500" dirty="0" smtClean="0">
                <a:latin typeface="Courier New" pitchFamily="49" charset="0"/>
              </a:rPr>
              <a:t>	    print "Your application is denied."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Multiple conditions can be chained with </a:t>
            </a:r>
            <a:r>
              <a:rPr lang="en-US" altLang="en-US" sz="1800" dirty="0" err="1" smtClean="0">
                <a:latin typeface="Courier New" pitchFamily="49" charset="0"/>
              </a:rPr>
              <a:t>elif</a:t>
            </a:r>
            <a:r>
              <a:rPr lang="en-US" altLang="en-US" sz="1800" dirty="0" smtClean="0"/>
              <a:t> ("else if"):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/>
              <a:t>	</a:t>
            </a:r>
            <a:r>
              <a:rPr lang="en-US" altLang="en-US" sz="1600" dirty="0" smtClean="0">
                <a:latin typeface="Courier New" pitchFamily="49" charset="0"/>
              </a:rPr>
              <a:t>if </a:t>
            </a:r>
            <a:r>
              <a:rPr lang="en-US" altLang="en-US" sz="1600" i="1" dirty="0" smtClean="0"/>
              <a:t>condition</a:t>
            </a:r>
            <a:r>
              <a:rPr lang="en-US" altLang="en-US" sz="1600" dirty="0" smtClean="0"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latin typeface="Courier New" pitchFamily="49" charset="0"/>
              </a:rPr>
              <a:t>	    </a:t>
            </a:r>
            <a:r>
              <a:rPr lang="en-US" altLang="en-US" sz="1600" i="1" dirty="0" smtClean="0"/>
              <a:t>statements</a:t>
            </a:r>
            <a:endParaRPr lang="en-US" altLang="en-US" sz="16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/>
              <a:t>	</a:t>
            </a:r>
            <a:r>
              <a:rPr lang="en-US" altLang="en-US" sz="1600" dirty="0" err="1" smtClean="0">
                <a:latin typeface="Courier New" pitchFamily="49" charset="0"/>
              </a:rPr>
              <a:t>elif</a:t>
            </a:r>
            <a:r>
              <a:rPr lang="en-US" altLang="en-US" sz="1600" dirty="0" smtClean="0">
                <a:latin typeface="Courier New" pitchFamily="49" charset="0"/>
              </a:rPr>
              <a:t> </a:t>
            </a:r>
            <a:r>
              <a:rPr lang="en-US" altLang="en-US" sz="1600" i="1" dirty="0" smtClean="0"/>
              <a:t>condition</a:t>
            </a:r>
            <a:r>
              <a:rPr lang="en-US" altLang="en-US" sz="1600" dirty="0" smtClean="0"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latin typeface="Courier New" pitchFamily="49" charset="0"/>
              </a:rPr>
              <a:t>	    </a:t>
            </a:r>
            <a:r>
              <a:rPr lang="en-US" altLang="en-US" sz="1600" i="1" dirty="0" smtClean="0"/>
              <a:t>statements</a:t>
            </a:r>
            <a:endParaRPr lang="en-US" altLang="en-US" sz="16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latin typeface="Courier New" pitchFamily="49" charset="0"/>
              </a:rPr>
              <a:t>	else: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dirty="0" smtClean="0">
                <a:latin typeface="Courier New" pitchFamily="49" charset="0"/>
              </a:rPr>
              <a:t>	    </a:t>
            </a:r>
            <a:r>
              <a:rPr lang="en-US" altLang="en-US" sz="1600" i="1" dirty="0" smtClean="0"/>
              <a:t>statements</a:t>
            </a:r>
            <a:endParaRPr lang="en-US" altLang="en-US" sz="1600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1500" b="1" dirty="0" smtClean="0">
              <a:latin typeface="Courier New" pitchFamily="49" charset="0"/>
            </a:endParaRPr>
          </a:p>
        </p:txBody>
      </p:sp>
      <p:pic>
        <p:nvPicPr>
          <p:cNvPr id="16389" name="Picture 4" descr="if_els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258249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0" dirty="0" smtClean="0"/>
              <a:t>While Loop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b="1" dirty="0" smtClean="0">
                <a:latin typeface="Courier New" pitchFamily="49" charset="0"/>
              </a:rPr>
              <a:t>while</a:t>
            </a:r>
            <a:r>
              <a:rPr lang="en-US" altLang="en-US" sz="1800" b="1" dirty="0" smtClean="0"/>
              <a:t> </a:t>
            </a:r>
            <a:r>
              <a:rPr lang="en-US" altLang="en-US" sz="1800" dirty="0" smtClean="0"/>
              <a:t>loop: Executes a group of statements as long as a condition is True.</a:t>
            </a:r>
          </a:p>
          <a:p>
            <a:pPr lvl="1"/>
            <a:r>
              <a:rPr lang="en-US" altLang="en-US" dirty="0" smtClean="0"/>
              <a:t>good for </a:t>
            </a:r>
            <a:r>
              <a:rPr lang="en-US" altLang="en-US" i="1" dirty="0" smtClean="0"/>
              <a:t>indefinite loops </a:t>
            </a:r>
            <a:r>
              <a:rPr lang="en-US" altLang="en-US" dirty="0" smtClean="0"/>
              <a:t>(repeat an unknown number of times)</a:t>
            </a:r>
            <a:endParaRPr lang="en-US" altLang="en-US" i="1" dirty="0" smtClean="0"/>
          </a:p>
          <a:p>
            <a:pPr lvl="1"/>
            <a:endParaRPr lang="en-US" altLang="en-US" sz="800" dirty="0" smtClean="0"/>
          </a:p>
          <a:p>
            <a:r>
              <a:rPr lang="en-US" altLang="en-US" sz="1800" dirty="0" smtClean="0"/>
              <a:t>Syntax: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dirty="0" smtClean="0"/>
              <a:t>	</a:t>
            </a:r>
            <a:r>
              <a:rPr lang="en-US" altLang="en-US" sz="1800" dirty="0" smtClean="0">
                <a:latin typeface="Courier New" pitchFamily="49" charset="0"/>
              </a:rPr>
              <a:t>while </a:t>
            </a:r>
            <a:r>
              <a:rPr lang="en-US" altLang="en-US" sz="1800" i="1" dirty="0" smtClean="0"/>
              <a:t>condition</a:t>
            </a:r>
            <a:r>
              <a:rPr lang="en-US" altLang="en-US" sz="1800" dirty="0" smtClean="0">
                <a:latin typeface="Courier New" pitchFamily="49" charset="0"/>
              </a:rPr>
              <a:t>: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	    </a:t>
            </a:r>
            <a:r>
              <a:rPr lang="en-US" altLang="en-US" sz="1800" i="1" dirty="0" smtClean="0"/>
              <a:t>statements</a:t>
            </a:r>
            <a:endParaRPr lang="en-US" altLang="en-US" sz="1800" dirty="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endParaRPr lang="en-US" altLang="en-US" sz="500" dirty="0" smtClean="0">
              <a:latin typeface="Courier New" pitchFamily="49" charset="0"/>
            </a:endParaRPr>
          </a:p>
          <a:p>
            <a:r>
              <a:rPr lang="en-US" altLang="en-US" sz="1800" dirty="0" smtClean="0"/>
              <a:t>Example: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	number = 1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b="1" dirty="0" smtClean="0">
                <a:latin typeface="Courier New" pitchFamily="49" charset="0"/>
              </a:rPr>
              <a:t>	while number &lt; 200: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	    print number, 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	    number = number * 2</a:t>
            </a:r>
          </a:p>
          <a:p>
            <a:pPr lvl="1"/>
            <a:r>
              <a:rPr lang="en-US" altLang="en-US" sz="1800" dirty="0" smtClean="0"/>
              <a:t>Output: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800" dirty="0" smtClean="0">
                <a:latin typeface="Courier New" pitchFamily="49" charset="0"/>
              </a:rPr>
              <a:t>	1 2 4 8 16 32 64 128</a:t>
            </a:r>
            <a:endParaRPr lang="en-US" altLang="en-US" sz="1800" dirty="0" smtClean="0"/>
          </a:p>
        </p:txBody>
      </p:sp>
      <p:pic>
        <p:nvPicPr>
          <p:cNvPr id="18436" name="Picture 4" descr="whi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1880823" cy="178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568</Words>
  <Application>Microsoft Office PowerPoint</Application>
  <PresentationFormat>On-screen Show (4:3)</PresentationFormat>
  <Paragraphs>178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Part-II Data Handling</vt:lpstr>
      <vt:lpstr>Data Types</vt:lpstr>
      <vt:lpstr>Data Types</vt:lpstr>
      <vt:lpstr>Data Types</vt:lpstr>
      <vt:lpstr>Data Types</vt:lpstr>
      <vt:lpstr>Data Types</vt:lpstr>
      <vt:lpstr>if Statement</vt:lpstr>
      <vt:lpstr>if/else</vt:lpstr>
      <vt:lpstr>While Loop</vt:lpstr>
      <vt:lpstr>The for loop</vt:lpstr>
      <vt:lpstr>range</vt:lpstr>
      <vt:lpstr>The break &amp; continue Statement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142 Python Slides</dc:title>
  <dc:creator>K. Adisesha</dc:creator>
  <cp:keywords>Python</cp:keywords>
  <dc:description>Slides used in the University of Washington's CSE 142 Python sessions.</dc:description>
  <cp:lastModifiedBy>ADI</cp:lastModifiedBy>
  <cp:revision>79</cp:revision>
  <dcterms:created xsi:type="dcterms:W3CDTF">2008-06-28T20:57:21Z</dcterms:created>
  <dcterms:modified xsi:type="dcterms:W3CDTF">2020-02-16T13:48:36Z</dcterms:modified>
</cp:coreProperties>
</file>